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Candara"/>
      <p:regular r:id="rId23"/>
      <p:bold r:id="rId24"/>
      <p:italic r:id="rId25"/>
      <p:boldItalic r:id="rId26"/>
    </p:embeddedFont>
    <p:embeddedFont>
      <p:font typeface="PT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Candara-bold.fntdata"/><Relationship Id="rId23" Type="http://schemas.openxmlformats.org/officeDocument/2006/relationships/font" Target="fonts/Candara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andara-boldItalic.fntdata"/><Relationship Id="rId25" Type="http://schemas.openxmlformats.org/officeDocument/2006/relationships/font" Target="fonts/Candara-italic.fntdata"/><Relationship Id="rId28" Type="http://schemas.openxmlformats.org/officeDocument/2006/relationships/font" Target="fonts/PTSans-bold.fntdata"/><Relationship Id="rId27" Type="http://schemas.openxmlformats.org/officeDocument/2006/relationships/font" Target="fonts/PT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PT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8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7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3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4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>
  <p:cSld name="Encabezado de sección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rtada.jpg" id="12" name="Google Shape;12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600575" y="0"/>
            <a:ext cx="4543425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" y="2297121"/>
            <a:ext cx="6616700" cy="1107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En blanco">
  <p:cSld name="1_En blanco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.png" id="59" name="Google Shape;5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.jpg" id="60" name="Google Shape;6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5175" y="0"/>
            <a:ext cx="4568825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Sólo el título">
  <p:cSld name="3_Sólo el título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62" name="Google Shape;62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jpg" id="63" name="Google Shape;6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2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D11D8B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2"/>
          <p:cNvSpPr/>
          <p:nvPr/>
        </p:nvSpPr>
        <p:spPr>
          <a:xfrm>
            <a:off x="4118422" y="297797"/>
            <a:ext cx="1156138" cy="166414"/>
          </a:xfrm>
          <a:prstGeom prst="rect">
            <a:avLst/>
          </a:prstGeom>
          <a:solidFill>
            <a:srgbClr val="D11D8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2"/>
          <p:cNvSpPr/>
          <p:nvPr/>
        </p:nvSpPr>
        <p:spPr>
          <a:xfrm>
            <a:off x="5264866" y="297797"/>
            <a:ext cx="1156138" cy="166414"/>
          </a:xfrm>
          <a:prstGeom prst="rect">
            <a:avLst/>
          </a:prstGeom>
          <a:solidFill>
            <a:srgbClr val="CD45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2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C63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2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C984B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En blanco">
  <p:cSld name="2_En blanco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.png" id="72" name="Google Shape;7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4.jpg" id="73" name="Google Shape;7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5175" y="0"/>
            <a:ext cx="45688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Sólo el título">
  <p:cSld name="4_Sólo el título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75" name="Google Shape;7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jpg" id="76" name="Google Shape;7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4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C114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4099034" y="297797"/>
            <a:ext cx="1156138" cy="166414"/>
          </a:xfrm>
          <a:prstGeom prst="rect">
            <a:avLst/>
          </a:prstGeom>
          <a:solidFill>
            <a:srgbClr val="A9C11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5255172" y="297797"/>
            <a:ext cx="1156138" cy="166414"/>
          </a:xfrm>
          <a:prstGeom prst="rect">
            <a:avLst/>
          </a:prstGeom>
          <a:solidFill>
            <a:srgbClr val="D2DE7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E9A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F0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_En blanco">
  <p:cSld name="3_En blanco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.png" id="85" name="Google Shape;85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5.jpg" id="86" name="Google Shape;8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5175" y="0"/>
            <a:ext cx="4568825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Sólo el título">
  <p:cSld name="5_Sólo el título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88" name="Google Shape;88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jpg" id="89" name="Google Shape;8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6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7516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751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B67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6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BCCA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6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CDE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En blanco">
  <p:cSld name="4_En blanco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.png" id="98" name="Google Shape;9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6.jpg" id="99" name="Google Shape;9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5175" y="0"/>
            <a:ext cx="45688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_Sólo el título">
  <p:cSld name="6_Sólo el título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101" name="Google Shape;10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jpg" id="102" name="Google Shape;10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8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F8CA1B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F8CA1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FAE17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FCEB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FDF3C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En blanco">
  <p:cSld name="5_En blanco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.png" id="111" name="Google Shape;111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7.jpg" id="112" name="Google Shape;11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5175" y="0"/>
            <a:ext cx="45688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7_Sólo el título">
  <p:cSld name="7_Sólo el título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114" name="Google Shape;11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jpg" id="115" name="Google Shape;11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20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A91209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0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A9120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D1837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20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DFA8A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EAC7C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ólo el título">
  <p:cSld name="Sólo el título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.png" id="16" name="Google Shape;16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.jpg" id="17" name="Google Shape;1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5175" y="0"/>
            <a:ext cx="4568825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>
  <p:cSld name="Título y texto vertical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.png" id="124" name="Google Shape;124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4.jpg"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5175" y="0"/>
            <a:ext cx="45688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8_Sólo el título">
  <p:cSld name="8_Sólo el título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127" name="Google Shape;12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jpg" id="128" name="Google Shape;12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22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713905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2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71390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2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B4967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2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BB6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2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CD0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>
  <p:cSld name="Título vertical y texto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.png" id="137" name="Google Shape;137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15.jpg" id="138" name="Google Shape;13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5175" y="0"/>
            <a:ext cx="45688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9_Sólo el título">
  <p:cSld name="9_Sólo el título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140" name="Google Shape;140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jpg" id="141" name="Google Shape;14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24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665C52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4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665C5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AEA9A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C6C3B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4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D9D8D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Sólo el título">
  <p:cSld name="1_Sólo el título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4A2167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4A216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5A35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4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D4E8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7D669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.jpg" id="25" name="Google Shape;2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  <p:pic>
        <p:nvPicPr>
          <p:cNvPr descr="logo.jpg" id="33" name="Google Shape;3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>
  <p:cSld name="Dos objeto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pt institucional-actualizado[1].jpg" id="41" name="Google Shape;4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043416" cy="678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>
  <p:cSld name="Comparació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>
            <a:off x="1748454" y="-27988"/>
            <a:ext cx="1731112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8000">
                <a:solidFill>
                  <a:srgbClr val="2871B4"/>
                </a:solidFill>
                <a:latin typeface="PT Sans"/>
                <a:ea typeface="PT Sans"/>
                <a:cs typeface="PT Sans"/>
                <a:sym typeface="PT Sans"/>
              </a:rPr>
              <a:t>16</a:t>
            </a:r>
            <a:endParaRPr b="1" sz="8000">
              <a:solidFill>
                <a:srgbClr val="2871B4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LOGO-B.png" id="46" name="Google Shape;4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3.jpg" id="47" name="Google Shape;47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5175" y="0"/>
            <a:ext cx="456882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Sólo el título">
  <p:cSld name="2_Sólo el título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-B.png" id="49" name="Google Shape;4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60483" y="6287016"/>
            <a:ext cx="1687458" cy="37736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.jpg" id="50" name="Google Shape;5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6828" y="6225296"/>
            <a:ext cx="1992643" cy="446269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0"/>
          <p:cNvSpPr/>
          <p:nvPr/>
        </p:nvSpPr>
        <p:spPr>
          <a:xfrm>
            <a:off x="586828" y="385379"/>
            <a:ext cx="8084206" cy="700690"/>
          </a:xfrm>
          <a:prstGeom prst="rect">
            <a:avLst/>
          </a:prstGeom>
          <a:solidFill>
            <a:srgbClr val="32A3CE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0"/>
          <p:cNvSpPr/>
          <p:nvPr/>
        </p:nvSpPr>
        <p:spPr>
          <a:xfrm>
            <a:off x="4117848" y="297797"/>
            <a:ext cx="1156138" cy="166414"/>
          </a:xfrm>
          <a:prstGeom prst="rect">
            <a:avLst/>
          </a:prstGeom>
          <a:solidFill>
            <a:srgbClr val="32A3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10"/>
          <p:cNvSpPr/>
          <p:nvPr/>
        </p:nvSpPr>
        <p:spPr>
          <a:xfrm>
            <a:off x="5264579" y="297797"/>
            <a:ext cx="1156138" cy="166414"/>
          </a:xfrm>
          <a:prstGeom prst="rect">
            <a:avLst/>
          </a:prstGeom>
          <a:solidFill>
            <a:srgbClr val="45ACC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0"/>
          <p:cNvSpPr/>
          <p:nvPr/>
        </p:nvSpPr>
        <p:spPr>
          <a:xfrm>
            <a:off x="6411310" y="297797"/>
            <a:ext cx="1156138" cy="166414"/>
          </a:xfrm>
          <a:prstGeom prst="rect">
            <a:avLst/>
          </a:prstGeom>
          <a:solidFill>
            <a:srgbClr val="62B2C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0"/>
          <p:cNvSpPr/>
          <p:nvPr/>
        </p:nvSpPr>
        <p:spPr>
          <a:xfrm>
            <a:off x="7514896" y="297797"/>
            <a:ext cx="1156138" cy="166414"/>
          </a:xfrm>
          <a:prstGeom prst="rect">
            <a:avLst/>
          </a:prstGeom>
          <a:solidFill>
            <a:srgbClr val="83BB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/>
          <p:nvPr/>
        </p:nvSpPr>
        <p:spPr>
          <a:xfrm>
            <a:off x="76242" y="6006944"/>
            <a:ext cx="42672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CL" sz="1800" u="none" cap="none" strike="noStrike">
                <a:solidFill>
                  <a:srgbClr val="0A253E"/>
                </a:solidFill>
                <a:latin typeface="Candara"/>
                <a:ea typeface="Candara"/>
                <a:cs typeface="Candara"/>
                <a:sym typeface="Candara"/>
              </a:rPr>
              <a:t>PBY3101: Programación de Base de Datos.</a:t>
            </a:r>
            <a:endParaRPr b="1" sz="1800">
              <a:solidFill>
                <a:srgbClr val="0A253E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153" name="Google Shape;153;p25"/>
          <p:cNvSpPr/>
          <p:nvPr/>
        </p:nvSpPr>
        <p:spPr>
          <a:xfrm>
            <a:off x="848096" y="3648771"/>
            <a:ext cx="2723492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800">
                <a:solidFill>
                  <a:srgbClr val="0A253E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2800">
              <a:solidFill>
                <a:srgbClr val="0A253E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154" name="Google Shape;154;p25"/>
          <p:cNvSpPr/>
          <p:nvPr/>
        </p:nvSpPr>
        <p:spPr>
          <a:xfrm>
            <a:off x="1757416" y="6376276"/>
            <a:ext cx="14937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800">
                <a:solidFill>
                  <a:srgbClr val="7F7F7F"/>
                </a:solidFill>
                <a:latin typeface="Candara"/>
                <a:ea typeface="Candara"/>
                <a:cs typeface="Candara"/>
                <a:sym typeface="Candara"/>
              </a:rPr>
              <a:t>Marzo 2018</a:t>
            </a:r>
            <a:endParaRPr sz="1800">
              <a:solidFill>
                <a:srgbClr val="7F7F7F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 txBox="1"/>
          <p:nvPr>
            <p:ph idx="1" type="body"/>
          </p:nvPr>
        </p:nvSpPr>
        <p:spPr>
          <a:xfrm>
            <a:off x="660400" y="2057400"/>
            <a:ext cx="3200400" cy="28695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En el ejemplo, se recuperan datos desde la Base de Datos, mediante la utilización de la sentencia SELECT .. INTO.   </a:t>
            </a:r>
            <a:endParaRPr sz="2400">
              <a:solidFill>
                <a:srgbClr val="0F243E"/>
              </a:solidFill>
            </a:endParaRPr>
          </a:p>
        </p:txBody>
      </p:sp>
      <p:pic>
        <p:nvPicPr>
          <p:cNvPr descr="C:\Users\user\Documents\DonationCoder\ScreenshotCaptor\Screenshots\Screenshot - 28-02-2014 , 14_25_15.png" id="221" name="Google Shape;221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0800" y="2057400"/>
            <a:ext cx="4775200" cy="3683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4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5"/>
          <p:cNvSpPr txBox="1"/>
          <p:nvPr>
            <p:ph idx="1" type="body"/>
          </p:nvPr>
        </p:nvSpPr>
        <p:spPr>
          <a:xfrm>
            <a:off x="482600" y="1955801"/>
            <a:ext cx="8229600" cy="30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La sintaxis de sentencia SELECT INTO es la siguiente.</a:t>
            </a:r>
            <a:endParaRPr sz="2400">
              <a:solidFill>
                <a:srgbClr val="0F243E"/>
              </a:solidFill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Char char="•"/>
            </a:pPr>
            <a:r>
              <a:rPr lang="es-CL" sz="2400">
                <a:solidFill>
                  <a:srgbClr val="0F243E"/>
                </a:solidFill>
              </a:rPr>
              <a:t>SELECT  </a:t>
            </a:r>
            <a:r>
              <a:rPr i="1" lang="es-CL" sz="2400">
                <a:solidFill>
                  <a:srgbClr val="0F243E"/>
                </a:solidFill>
              </a:rPr>
              <a:t>lista_campos_seleccionar</a:t>
            </a:r>
            <a:endParaRPr sz="2400">
              <a:solidFill>
                <a:srgbClr val="0F243E"/>
              </a:solidFill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Char char="•"/>
            </a:pPr>
            <a:r>
              <a:rPr lang="es-CL" sz="2400">
                <a:solidFill>
                  <a:srgbClr val="0F243E"/>
                </a:solidFill>
              </a:rPr>
              <a:t>INTO	 {</a:t>
            </a:r>
            <a:r>
              <a:rPr i="1" lang="es-CL" sz="2400">
                <a:solidFill>
                  <a:srgbClr val="0F243E"/>
                </a:solidFill>
              </a:rPr>
              <a:t>nombre_variable  </a:t>
            </a:r>
            <a:r>
              <a:rPr lang="es-CL" sz="2400">
                <a:solidFill>
                  <a:srgbClr val="0F243E"/>
                </a:solidFill>
              </a:rPr>
              <a:t>[,</a:t>
            </a:r>
            <a:r>
              <a:rPr i="1" lang="es-CL" sz="2400">
                <a:solidFill>
                  <a:srgbClr val="0F243E"/>
                </a:solidFill>
              </a:rPr>
              <a:t>nombre_variable</a:t>
            </a:r>
            <a:r>
              <a:rPr lang="es-CL" sz="2400">
                <a:solidFill>
                  <a:srgbClr val="0F243E"/>
                </a:solidFill>
              </a:rPr>
              <a:t>]</a:t>
            </a:r>
            <a:r>
              <a:rPr i="1" lang="es-CL" sz="2400">
                <a:solidFill>
                  <a:srgbClr val="0F243E"/>
                </a:solidFill>
              </a:rPr>
              <a:t>...</a:t>
            </a:r>
            <a:endParaRPr sz="2400">
              <a:solidFill>
                <a:srgbClr val="0F243E"/>
              </a:solidFill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Char char="•"/>
            </a:pPr>
            <a:r>
              <a:rPr lang="es-CL" sz="2400">
                <a:solidFill>
                  <a:srgbClr val="0F243E"/>
                </a:solidFill>
              </a:rPr>
              <a:t>FROM	 </a:t>
            </a:r>
            <a:r>
              <a:rPr i="1" lang="es-CL" sz="2400">
                <a:solidFill>
                  <a:srgbClr val="0F243E"/>
                </a:solidFill>
              </a:rPr>
              <a:t>tabla</a:t>
            </a:r>
            <a:endParaRPr sz="2400">
              <a:solidFill>
                <a:srgbClr val="0F243E"/>
              </a:solidFill>
            </a:endParaRPr>
          </a:p>
          <a:p>
            <a:pPr indent="-342900" lvl="0" marL="34290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Char char="•"/>
            </a:pPr>
            <a:r>
              <a:rPr lang="es-CL" sz="2400">
                <a:solidFill>
                  <a:srgbClr val="0F243E"/>
                </a:solidFill>
              </a:rPr>
              <a:t>[WHERE </a:t>
            </a:r>
            <a:r>
              <a:rPr i="1" lang="es-CL" sz="2400">
                <a:solidFill>
                  <a:srgbClr val="0F243E"/>
                </a:solidFill>
              </a:rPr>
              <a:t>condición</a:t>
            </a:r>
            <a:r>
              <a:rPr lang="es-CL" sz="2400">
                <a:solidFill>
                  <a:srgbClr val="0F243E"/>
                </a:solidFill>
              </a:rPr>
              <a:t>];</a:t>
            </a:r>
            <a:endParaRPr sz="2400">
              <a:solidFill>
                <a:srgbClr val="0F243E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En las próximas clases, se profundizará sobre sentencia SELECT en PL/SQL.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228" name="Google Shape;228;p35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/>
          <p:nvPr>
            <p:ph idx="1" type="body"/>
          </p:nvPr>
        </p:nvSpPr>
        <p:spPr>
          <a:xfrm>
            <a:off x="584200" y="1244601"/>
            <a:ext cx="8051800" cy="21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En el ejemplo, existen dos bloques PL/SQL. </a:t>
            </a:r>
            <a:endParaRPr sz="2400">
              <a:solidFill>
                <a:srgbClr val="0F243E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En el principal se declara la variable v_variable_externa que puede ser usada por ambos bloques. </a:t>
            </a:r>
            <a:endParaRPr sz="2400">
              <a:solidFill>
                <a:srgbClr val="0F243E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En el bloque interno se declara la variable v_variable_interna que solo puede ser usada en el bloque interno.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234" name="Google Shape;234;p36"/>
          <p:cNvSpPr/>
          <p:nvPr/>
        </p:nvSpPr>
        <p:spPr>
          <a:xfrm>
            <a:off x="2438400" y="3708399"/>
            <a:ext cx="24681367" cy="45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400" y="3429001"/>
            <a:ext cx="4773081" cy="2793999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6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7"/>
          <p:cNvSpPr txBox="1"/>
          <p:nvPr>
            <p:ph idx="1" type="body"/>
          </p:nvPr>
        </p:nvSpPr>
        <p:spPr>
          <a:xfrm>
            <a:off x="609600" y="1219199"/>
            <a:ext cx="8026399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400"/>
              <a:buNone/>
            </a:pPr>
            <a:r>
              <a:rPr b="1" lang="es-CL" sz="2400">
                <a:solidFill>
                  <a:srgbClr val="17365D"/>
                </a:solidFill>
              </a:rPr>
              <a:t>Ámbito y Visibilidad de la Variable</a:t>
            </a:r>
            <a:endParaRPr sz="2400">
              <a:solidFill>
                <a:srgbClr val="17365D"/>
              </a:solidFill>
            </a:endParaRPr>
          </a:p>
          <a:p>
            <a:pPr indent="0" lvl="0" marL="0" rtl="0" algn="just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En PL/SQL las referencias a una variable son resueltas de acuerdo a su alcance y visibilidad dentro de un programa. </a:t>
            </a:r>
            <a:endParaRPr sz="2400">
              <a:solidFill>
                <a:srgbClr val="0F243E"/>
              </a:solidFill>
            </a:endParaRPr>
          </a:p>
          <a:p>
            <a:pPr indent="-342900" lvl="0" marL="342900" rtl="0" algn="just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17365D"/>
              </a:buClr>
              <a:buSzPts val="2400"/>
              <a:buFont typeface="Arial"/>
              <a:buChar char="•"/>
            </a:pPr>
            <a:r>
              <a:rPr b="1" lang="es-CL" sz="2400">
                <a:solidFill>
                  <a:srgbClr val="17365D"/>
                </a:solidFill>
              </a:rPr>
              <a:t>El ámbito de una variable</a:t>
            </a:r>
            <a:r>
              <a:rPr lang="es-CL" sz="2400">
                <a:solidFill>
                  <a:srgbClr val="17365D"/>
                </a:solidFill>
              </a:rPr>
              <a:t> </a:t>
            </a:r>
            <a:r>
              <a:rPr lang="es-CL" sz="2400">
                <a:solidFill>
                  <a:srgbClr val="0F243E"/>
                </a:solidFill>
              </a:rPr>
              <a:t>es aquella parte del programa PL/SQL en la cual la variable es declarada y es accesible. </a:t>
            </a:r>
            <a:endParaRPr sz="2400">
              <a:solidFill>
                <a:srgbClr val="0F243E"/>
              </a:solidFill>
            </a:endParaRPr>
          </a:p>
          <a:p>
            <a:pPr indent="-342900" lvl="0" marL="342900" rtl="0" algn="just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17365D"/>
              </a:buClr>
              <a:buSzPts val="2400"/>
              <a:buFont typeface="Arial"/>
              <a:buChar char="•"/>
            </a:pPr>
            <a:r>
              <a:rPr b="1" lang="es-CL" sz="2400">
                <a:solidFill>
                  <a:srgbClr val="17365D"/>
                </a:solidFill>
              </a:rPr>
              <a:t>La visibilidad de la variable</a:t>
            </a:r>
            <a:r>
              <a:rPr lang="es-CL" sz="2400">
                <a:solidFill>
                  <a:srgbClr val="17365D"/>
                </a:solidFill>
              </a:rPr>
              <a:t> </a:t>
            </a:r>
            <a:r>
              <a:rPr lang="es-CL" sz="2400">
                <a:solidFill>
                  <a:srgbClr val="0F243E"/>
                </a:solidFill>
              </a:rPr>
              <a:t>es la parte del programa donde la variable puede ser accesada sin utilizar un identificador o etiqueta (qualified).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242" name="Google Shape;242;p37"/>
          <p:cNvSpPr/>
          <p:nvPr/>
        </p:nvSpPr>
        <p:spPr>
          <a:xfrm>
            <a:off x="1676399" y="4216399"/>
            <a:ext cx="22185443" cy="45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3" name="Google Shape;24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46383" y="4216398"/>
            <a:ext cx="4502033" cy="1955801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7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idx="1" type="body"/>
          </p:nvPr>
        </p:nvSpPr>
        <p:spPr>
          <a:xfrm>
            <a:off x="4415711" y="1549402"/>
            <a:ext cx="4118689" cy="4597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Las variables declaradas en un bloque PL/SQL se consideran locales a ese bloque y globales para todos sus sub-bloques. Si una </a:t>
            </a:r>
            <a:r>
              <a:rPr b="1" lang="es-CL" sz="2400">
                <a:solidFill>
                  <a:srgbClr val="0F243E"/>
                </a:solidFill>
              </a:rPr>
              <a:t>variable global </a:t>
            </a:r>
            <a:r>
              <a:rPr lang="es-CL" sz="2400">
                <a:solidFill>
                  <a:srgbClr val="0F243E"/>
                </a:solidFill>
              </a:rPr>
              <a:t>es re-declarada en un sub-bloque, ambas pertenecen al mismo ámbito, sin embargo, en el sub-bloque tan sólo la </a:t>
            </a:r>
            <a:r>
              <a:rPr b="1" lang="es-CL" sz="2400">
                <a:solidFill>
                  <a:srgbClr val="0F243E"/>
                </a:solidFill>
              </a:rPr>
              <a:t>variable local</a:t>
            </a:r>
            <a:r>
              <a:rPr lang="es-CL" sz="2400">
                <a:solidFill>
                  <a:srgbClr val="0F243E"/>
                </a:solidFill>
              </a:rPr>
              <a:t> es visible porque se debe utilizar un qualified para referenciar a la global.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250" name="Google Shape;250;p38"/>
          <p:cNvSpPr/>
          <p:nvPr/>
        </p:nvSpPr>
        <p:spPr>
          <a:xfrm>
            <a:off x="889000" y="2311401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1" name="Google Shape;251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799" y="2133600"/>
            <a:ext cx="3729912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8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idx="1" type="body"/>
          </p:nvPr>
        </p:nvSpPr>
        <p:spPr>
          <a:xfrm>
            <a:off x="555624" y="1598822"/>
            <a:ext cx="3441700" cy="42019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En el ejemplo, en ambos bloques se declara la variable fecha_de_cumple. Por lo tanto, el bloque interno mostrará el valor asignado a su variable 13-May-1992 y el bloque externo mostrará el valor asignado a su variable 20-Abr-1972.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258" name="Google Shape;258;p39"/>
          <p:cNvSpPr/>
          <p:nvPr/>
        </p:nvSpPr>
        <p:spPr>
          <a:xfrm>
            <a:off x="5629275" y="2298701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Google Shape;25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97349" y="2036281"/>
            <a:ext cx="4318001" cy="3326984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9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0"/>
          <p:cNvSpPr txBox="1"/>
          <p:nvPr>
            <p:ph idx="1" type="body"/>
          </p:nvPr>
        </p:nvSpPr>
        <p:spPr>
          <a:xfrm>
            <a:off x="685800" y="1314453"/>
            <a:ext cx="7886700" cy="14287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b="1" lang="es-CL" sz="2400">
                <a:solidFill>
                  <a:srgbClr val="0F243E"/>
                </a:solidFill>
              </a:rPr>
              <a:t>Un </a:t>
            </a:r>
            <a:r>
              <a:rPr b="1" lang="es-CL" sz="2400">
                <a:solidFill>
                  <a:srgbClr val="17365D"/>
                </a:solidFill>
              </a:rPr>
              <a:t>calificador</a:t>
            </a:r>
            <a:r>
              <a:rPr lang="es-CL" sz="2400">
                <a:solidFill>
                  <a:srgbClr val="17365D"/>
                </a:solidFill>
              </a:rPr>
              <a:t> </a:t>
            </a:r>
            <a:r>
              <a:rPr lang="es-CL" sz="2400">
                <a:solidFill>
                  <a:srgbClr val="0F243E"/>
                </a:solidFill>
              </a:rPr>
              <a:t>es un nombre dado a un bloque. Se puede utilizar un calificador para acceder a las variables que tienen un ámbito, pero no son visibles.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266" name="Google Shape;266;p40"/>
          <p:cNvSpPr/>
          <p:nvPr/>
        </p:nvSpPr>
        <p:spPr>
          <a:xfrm>
            <a:off x="3657600" y="3457575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7" name="Google Shape;267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3126" y="2743202"/>
            <a:ext cx="4972047" cy="3314698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40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628651" y="1371600"/>
            <a:ext cx="4343400" cy="4772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Basados en el ejemplo, si en el bloque interno se desea utilizar la variable </a:t>
            </a:r>
            <a:r>
              <a:rPr b="1" i="1" lang="es-CL" sz="2400">
                <a:solidFill>
                  <a:srgbClr val="17365D"/>
                </a:solidFill>
              </a:rPr>
              <a:t>fecha_de_cumple</a:t>
            </a:r>
            <a:r>
              <a:rPr lang="es-CL" sz="2400">
                <a:solidFill>
                  <a:srgbClr val="0F243E"/>
                </a:solidFill>
              </a:rPr>
              <a:t> del bloque principal se debe utilizar una etiqueta que identifique al bloque, que en este caso es padre, por lo tanto ahora en el bloque interno al referenciar </a:t>
            </a:r>
            <a:r>
              <a:rPr b="1" lang="es-CL" sz="2400">
                <a:solidFill>
                  <a:srgbClr val="17365D"/>
                </a:solidFill>
              </a:rPr>
              <a:t>padre.</a:t>
            </a:r>
            <a:r>
              <a:rPr b="1" i="1" lang="es-CL" sz="2400">
                <a:solidFill>
                  <a:srgbClr val="17365D"/>
                </a:solidFill>
              </a:rPr>
              <a:t>fecha_de_cumple</a:t>
            </a:r>
            <a:r>
              <a:rPr lang="es-CL" sz="2400">
                <a:solidFill>
                  <a:srgbClr val="0F243E"/>
                </a:solidFill>
              </a:rPr>
              <a:t> mostrará el valor de la variable del bloque principal y al referencia sólo </a:t>
            </a:r>
            <a:r>
              <a:rPr b="1" lang="es-CL" sz="2400">
                <a:solidFill>
                  <a:srgbClr val="17365D"/>
                </a:solidFill>
              </a:rPr>
              <a:t>fecha_de_cumple</a:t>
            </a:r>
            <a:r>
              <a:rPr lang="es-CL" sz="2400">
                <a:solidFill>
                  <a:srgbClr val="0F243E"/>
                </a:solidFill>
              </a:rPr>
              <a:t> mostrará el valor de la variable del bloque interno.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274" name="Google Shape;274;p41"/>
          <p:cNvSpPr/>
          <p:nvPr/>
        </p:nvSpPr>
        <p:spPr>
          <a:xfrm>
            <a:off x="5286376" y="2486024"/>
            <a:ext cx="16047718" cy="499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5" name="Google Shape;27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9201" y="2486024"/>
            <a:ext cx="3771902" cy="2514601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41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/>
          <p:nvPr/>
        </p:nvSpPr>
        <p:spPr>
          <a:xfrm>
            <a:off x="873904" y="2829580"/>
            <a:ext cx="3469496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Tipos de Bloques PL/SQL</a:t>
            </a:r>
            <a:endParaRPr b="1" sz="2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/>
          <p:nvPr/>
        </p:nvSpPr>
        <p:spPr>
          <a:xfrm>
            <a:off x="533400" y="1264446"/>
            <a:ext cx="2768600" cy="48926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2400">
                <a:solidFill>
                  <a:srgbClr val="17365D"/>
                </a:solidFill>
                <a:latin typeface="Calibri"/>
                <a:ea typeface="Calibri"/>
                <a:cs typeface="Calibri"/>
                <a:sym typeface="Calibri"/>
              </a:rPr>
              <a:t>Tipos de Bloques PL/SQL</a:t>
            </a:r>
            <a:endParaRPr sz="2400">
              <a:solidFill>
                <a:srgbClr val="17365D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s-CL" sz="2400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rPr>
              <a:t>Un programa PL/SQL comprende de uno o más bloques. Estos bloques pueden estar completamente separado o anidado dentro de otro bloque </a:t>
            </a:r>
            <a:endParaRPr/>
          </a:p>
        </p:txBody>
      </p:sp>
      <p:sp>
        <p:nvSpPr>
          <p:cNvPr id="165" name="Google Shape;165;p27"/>
          <p:cNvSpPr/>
          <p:nvPr/>
        </p:nvSpPr>
        <p:spPr>
          <a:xfrm>
            <a:off x="4953000" y="193040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6821" y="2567756"/>
            <a:ext cx="4980213" cy="228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7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>
            <p:ph idx="1" type="body"/>
          </p:nvPr>
        </p:nvSpPr>
        <p:spPr>
          <a:xfrm>
            <a:off x="584200" y="2368277"/>
            <a:ext cx="3708400" cy="2908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400"/>
              <a:buNone/>
            </a:pPr>
            <a:r>
              <a:rPr b="1" lang="es-CL" sz="2400">
                <a:solidFill>
                  <a:srgbClr val="17365D"/>
                </a:solidFill>
              </a:rPr>
              <a:t>Bloques Anónimos </a:t>
            </a:r>
            <a:r>
              <a:rPr lang="es-CL" sz="2400">
                <a:solidFill>
                  <a:srgbClr val="0F243E"/>
                </a:solidFill>
              </a:rPr>
              <a:t>(Anonymous Blocks): </a:t>
            </a:r>
            <a:endParaRPr sz="2400">
              <a:solidFill>
                <a:srgbClr val="0F243E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Son bloques “sin nombre”, no se almacenan en la base de datos y por lo tanto se compilan cada vez que son ejecutados.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173" name="Google Shape;173;p28"/>
          <p:cNvSpPr/>
          <p:nvPr/>
        </p:nvSpPr>
        <p:spPr>
          <a:xfrm>
            <a:off x="4619869" y="1409699"/>
            <a:ext cx="18139318" cy="45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19869" y="2574382"/>
            <a:ext cx="3937000" cy="2496634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8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711200" y="2260600"/>
            <a:ext cx="3708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400"/>
              <a:buNone/>
            </a:pPr>
            <a:r>
              <a:rPr b="1" lang="es-CL" sz="2400">
                <a:solidFill>
                  <a:srgbClr val="17365D"/>
                </a:solidFill>
              </a:rPr>
              <a:t>Subprogramas PL/SQL</a:t>
            </a:r>
            <a:endParaRPr sz="2400">
              <a:solidFill>
                <a:srgbClr val="17365D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Son bloques PL/SQL “con nombre” y que pueden ser almacenados en la Base de Datos.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181" name="Google Shape;181;p29"/>
          <p:cNvSpPr/>
          <p:nvPr/>
        </p:nvSpPr>
        <p:spPr>
          <a:xfrm>
            <a:off x="4851400" y="1600199"/>
            <a:ext cx="19037508" cy="45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8200" y="1346199"/>
            <a:ext cx="3454400" cy="506834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9"/>
          <p:cNvSpPr/>
          <p:nvPr/>
        </p:nvSpPr>
        <p:spPr>
          <a:xfrm>
            <a:off x="6086474" y="642459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idx="1" type="body"/>
          </p:nvPr>
        </p:nvSpPr>
        <p:spPr>
          <a:xfrm>
            <a:off x="4953000" y="1346201"/>
            <a:ext cx="3403600" cy="20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400"/>
              <a:buNone/>
            </a:pPr>
            <a:r>
              <a:rPr b="1" lang="es-CL" sz="2400">
                <a:solidFill>
                  <a:srgbClr val="17365D"/>
                </a:solidFill>
              </a:rPr>
              <a:t>Procedure</a:t>
            </a:r>
            <a:r>
              <a:rPr lang="es-CL" sz="2400">
                <a:solidFill>
                  <a:srgbClr val="17365D"/>
                </a:solidFill>
              </a:rPr>
              <a:t> (Procedimiento Almacenado) </a:t>
            </a:r>
            <a:endParaRPr sz="2400">
              <a:solidFill>
                <a:srgbClr val="17365D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Son bloques PL/SQL que ejecutan una secuencia de acciones. “Una vez compilados quedan en la Base de Datos” y pueden ser utilizados por múltiples aplicaciones. Se compilan cada vez que son ejecutados.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189" name="Google Shape;189;p30"/>
          <p:cNvSpPr/>
          <p:nvPr/>
        </p:nvSpPr>
        <p:spPr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0" name="Google Shape;190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346200"/>
            <a:ext cx="3142258" cy="441959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0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1"/>
          <p:cNvSpPr txBox="1"/>
          <p:nvPr>
            <p:ph idx="1" type="body"/>
          </p:nvPr>
        </p:nvSpPr>
        <p:spPr>
          <a:xfrm>
            <a:off x="863600" y="1874519"/>
            <a:ext cx="3200400" cy="3586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400"/>
              <a:buNone/>
            </a:pPr>
            <a:r>
              <a:rPr b="1" lang="es-CL" sz="2400">
                <a:solidFill>
                  <a:srgbClr val="17365D"/>
                </a:solidFill>
              </a:rPr>
              <a:t>Function</a:t>
            </a:r>
            <a:r>
              <a:rPr lang="es-CL" sz="2400">
                <a:solidFill>
                  <a:srgbClr val="17365D"/>
                </a:solidFill>
              </a:rPr>
              <a:t> (Funciones Almacenadas)</a:t>
            </a:r>
            <a:endParaRPr sz="2400">
              <a:solidFill>
                <a:srgbClr val="17365D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Son bloques PL/SQL que tienen las mismas características de un procedimiento almacenado. La diferencia radica en que debe retornar un valor. 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197" name="Google Shape;197;p31"/>
          <p:cNvSpPr/>
          <p:nvPr/>
        </p:nvSpPr>
        <p:spPr>
          <a:xfrm>
            <a:off x="5232399" y="1600200"/>
            <a:ext cx="11002537" cy="45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49800" y="1251415"/>
            <a:ext cx="3784600" cy="5261517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1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idx="1" type="body"/>
          </p:nvPr>
        </p:nvSpPr>
        <p:spPr>
          <a:xfrm>
            <a:off x="4495800" y="1473200"/>
            <a:ext cx="41910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400"/>
              <a:buNone/>
            </a:pPr>
            <a:r>
              <a:rPr b="1" lang="es-CL" sz="2400">
                <a:solidFill>
                  <a:srgbClr val="17365D"/>
                </a:solidFill>
              </a:rPr>
              <a:t>Package</a:t>
            </a:r>
            <a:r>
              <a:rPr lang="es-CL" sz="2400">
                <a:solidFill>
                  <a:srgbClr val="17365D"/>
                </a:solidFill>
              </a:rPr>
              <a:t> (Paquetes)</a:t>
            </a:r>
            <a:endParaRPr sz="2400">
              <a:solidFill>
                <a:srgbClr val="17365D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Es una estructura PL/SQL que permite almacenar en forma conjunta una serie de objetos relacionados. Dentro de un paquete se pueden incluir procedimientos, funciones, cursores, tipos y variables.</a:t>
            </a:r>
            <a:endParaRPr sz="2400">
              <a:solidFill>
                <a:srgbClr val="0F243E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Las funciones y procedimientos se pueden agrupar en estructuras llamadas Package (Paquetes). </a:t>
            </a:r>
            <a:endParaRPr sz="2400">
              <a:solidFill>
                <a:srgbClr val="0F243E"/>
              </a:solidFill>
            </a:endParaRPr>
          </a:p>
        </p:txBody>
      </p:sp>
      <p:sp>
        <p:nvSpPr>
          <p:cNvPr id="205" name="Google Shape;205;p32"/>
          <p:cNvSpPr/>
          <p:nvPr/>
        </p:nvSpPr>
        <p:spPr>
          <a:xfrm>
            <a:off x="635000" y="1473199"/>
            <a:ext cx="16639081" cy="45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6" name="Google Shape;206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000" y="1473199"/>
            <a:ext cx="3173376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2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/>
          <p:nvPr>
            <p:ph idx="1" type="body"/>
          </p:nvPr>
        </p:nvSpPr>
        <p:spPr>
          <a:xfrm>
            <a:off x="685800" y="2082801"/>
            <a:ext cx="3657600" cy="24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17365D"/>
              </a:buClr>
              <a:buSzPts val="2400"/>
              <a:buNone/>
            </a:pPr>
            <a:r>
              <a:rPr b="1" lang="es-CL" sz="2400">
                <a:solidFill>
                  <a:srgbClr val="17365D"/>
                </a:solidFill>
              </a:rPr>
              <a:t>Trigger </a:t>
            </a:r>
            <a:r>
              <a:rPr lang="es-CL" sz="2400">
                <a:solidFill>
                  <a:srgbClr val="17365D"/>
                </a:solidFill>
              </a:rPr>
              <a:t>(Disparadores)</a:t>
            </a:r>
            <a:endParaRPr sz="2400">
              <a:solidFill>
                <a:srgbClr val="17365D"/>
              </a:solidFill>
            </a:endParaRPr>
          </a:p>
          <a:p>
            <a:pPr indent="0" lvl="0" marL="0" rtl="0" algn="just">
              <a:spcBef>
                <a:spcPts val="480"/>
              </a:spcBef>
              <a:spcAft>
                <a:spcPts val="0"/>
              </a:spcAft>
              <a:buClr>
                <a:srgbClr val="0F243E"/>
              </a:buClr>
              <a:buSzPts val="2400"/>
              <a:buNone/>
            </a:pPr>
            <a:r>
              <a:rPr lang="es-CL" sz="2400">
                <a:solidFill>
                  <a:srgbClr val="0F243E"/>
                </a:solidFill>
              </a:rPr>
              <a:t>Es un bloque PL/SQL que se ejecuta cuando ocurre un evento particular sobre la tabla al que está asociado. </a:t>
            </a:r>
            <a:endParaRPr/>
          </a:p>
        </p:txBody>
      </p:sp>
      <p:sp>
        <p:nvSpPr>
          <p:cNvPr id="213" name="Google Shape;213;p33"/>
          <p:cNvSpPr/>
          <p:nvPr/>
        </p:nvSpPr>
        <p:spPr>
          <a:xfrm>
            <a:off x="4978399" y="1320799"/>
            <a:ext cx="16206439" cy="457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4" name="Google Shape;214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8200" y="1320799"/>
            <a:ext cx="3707684" cy="527516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3"/>
          <p:cNvSpPr/>
          <p:nvPr/>
        </p:nvSpPr>
        <p:spPr>
          <a:xfrm>
            <a:off x="5743574" y="519468"/>
            <a:ext cx="267345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CL" sz="1800">
                <a:solidFill>
                  <a:schemeClr val="lt1"/>
                </a:solidFill>
                <a:latin typeface="Candara"/>
                <a:ea typeface="Candara"/>
                <a:cs typeface="Candara"/>
                <a:sym typeface="Candara"/>
              </a:rPr>
              <a:t>Tipo de Bloque PL/SQL</a:t>
            </a:r>
            <a:endParaRPr b="1" sz="1800">
              <a:solidFill>
                <a:schemeClr val="lt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